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6" r:id="rId2"/>
    <p:sldId id="353" r:id="rId3"/>
    <p:sldId id="354" r:id="rId4"/>
    <p:sldId id="347" r:id="rId5"/>
    <p:sldId id="363" r:id="rId6"/>
    <p:sldId id="362" r:id="rId7"/>
    <p:sldId id="379" r:id="rId8"/>
    <p:sldId id="370" r:id="rId9"/>
    <p:sldId id="377" r:id="rId10"/>
    <p:sldId id="371" r:id="rId11"/>
    <p:sldId id="375" r:id="rId12"/>
    <p:sldId id="380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3399FF"/>
    <a:srgbClr val="CCECFF"/>
    <a:srgbClr val="CCFFFF"/>
    <a:srgbClr val="FFFFCC"/>
    <a:srgbClr val="99CCFF"/>
    <a:srgbClr val="66FF66"/>
    <a:srgbClr val="CCFF99"/>
    <a:srgbClr val="FFCCFF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6441" autoAdjust="0"/>
  </p:normalViewPr>
  <p:slideViewPr>
    <p:cSldViewPr>
      <p:cViewPr varScale="1">
        <p:scale>
          <a:sx n="51" d="100"/>
          <a:sy n="51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369665597357474E-2"/>
          <c:y val="8.0210172969365542E-2"/>
          <c:w val="0.49975904053659637"/>
          <c:h val="0.81933929985507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3356864246135899"/>
                  <c:y val="0.1074063559891835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Умение общаться</a:t>
                    </a:r>
                    <a:endParaRPr lang="en-US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1.3195659570331484E-2"/>
                  <c:y val="-0.19613819619796413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Умение 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мыслить</a:t>
                    </a:r>
                    <a:endParaRPr lang="en-US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1674343876321505"/>
                  <c:y val="0.1300564632715965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Умение действовать</a:t>
                    </a:r>
                    <a:endParaRPr lang="en-US" b="1" dirty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интеллектуальная состоятельность</c:v>
                </c:pt>
                <c:pt idx="1">
                  <c:v>коммуникативная состоятельность</c:v>
                </c:pt>
                <c:pt idx="2">
                  <c:v>реализованнность в деятельности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0.33333300000000032</c:v>
                </c:pt>
                <c:pt idx="1">
                  <c:v>0.33333300000000032</c:v>
                </c:pt>
                <c:pt idx="2">
                  <c:v>0.33333300000000032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BE1153-2406-4B70-A3D6-23BB2D7188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1153-2406-4B70-A3D6-23BB2D7188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A4E3F-5D87-445A-8BAF-6B65120F2E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5F4C-194F-4585-A413-55A2893B5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FAF2E-7EDE-4444-9621-45341750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E013-45D0-48F0-AD6A-33AA99D1F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C530-4856-475A-91A4-542CBFCE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92A4-82F3-4B3E-B187-2340A4FF1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05FB-1B69-486E-A2DC-D8E456DC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831B-B8C7-4015-9166-2DC781254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1C4-90BA-4166-AA83-1F8580ED9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C5E4-3AC4-4E87-B9BB-B9885EC14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7150-7BBF-4D33-9B17-F9AC2803F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0EE4-6FBC-4851-9DA1-D4968D6F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CD47-97D0-4DDE-BE3D-F106CF1B2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A47D-07CE-4E2B-9ECC-8F5BBA8EF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714488"/>
            <a:ext cx="7772400" cy="244158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работы с родителями в условиях реализации ФГОС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5715016"/>
            <a:ext cx="6354777" cy="428628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Чупракова Н.В., педагог-психолог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428728" cy="14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76672"/>
            <a:ext cx="5277188" cy="6663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Тематика родительского клуба 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1 класса</a:t>
            </a:r>
          </a:p>
        </p:txBody>
      </p:sp>
      <p:graphicFrame>
        <p:nvGraphicFramePr>
          <p:cNvPr id="40394" name="Group 458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2969" cy="4913664"/>
        </p:xfrm>
        <a:graphic>
          <a:graphicData uri="http://schemas.openxmlformats.org/drawingml/2006/table">
            <a:tbl>
              <a:tblPr/>
              <a:tblGrid>
                <a:gridCol w="1152128"/>
                <a:gridCol w="1557694"/>
                <a:gridCol w="1034595"/>
                <a:gridCol w="1656184"/>
                <a:gridCol w="1944216"/>
                <a:gridCol w="1368152"/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Личностные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Метапредметные результаты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33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Искусство быть родителем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между интеллектуальным и нравственным развитием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180000" marR="180000" marT="180000" marB="180000" vert="vert27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ситуации успеха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L="180000" marR="180000" marT="180000" marB="180000" anchor="ctr" horzOverflow="overflow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746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Тетрадь </a:t>
            </a: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 родителей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«Я - родитель!»</a:t>
            </a:r>
            <a:endParaRPr lang="ru-RU" sz="2400" b="1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8" y="836712"/>
            <a:ext cx="8856984" cy="5109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3235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меняется…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50307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160240" cy="27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39"/>
            <a:ext cx="3456384" cy="28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Валентиновна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6"/>
            <a:ext cx="3193546" cy="2016224"/>
          </a:xfrm>
          <a:prstGeom prst="rect">
            <a:avLst/>
          </a:prstGeom>
          <a:noFill/>
        </p:spPr>
      </p:pic>
      <p:pic>
        <p:nvPicPr>
          <p:cNvPr id="1027" name="Picture 3" descr="C:\Users\НатальяВалентинов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69724"/>
            <a:ext cx="2232248" cy="2772072"/>
          </a:xfrm>
          <a:prstGeom prst="rect">
            <a:avLst/>
          </a:prstGeom>
          <a:noFill/>
        </p:spPr>
      </p:pic>
      <p:pic>
        <p:nvPicPr>
          <p:cNvPr id="1029" name="Picture 5" descr="C:\Users\НатальяВалентиновна\Desktop\33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223628" cy="21690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1116" y="836712"/>
            <a:ext cx="35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Меняются 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Какие новые качества и способности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нужны человеку изменяющего мира?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атальяВалентиновна\Desktop\slide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4406535" cy="2939788"/>
          </a:xfrm>
          <a:prstGeom prst="rect">
            <a:avLst/>
          </a:prstGeom>
          <a:noFill/>
        </p:spPr>
      </p:pic>
      <p:pic>
        <p:nvPicPr>
          <p:cNvPr id="5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642490" cy="6986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Успешен в 21 веке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51720" y="2348880"/>
          <a:ext cx="7092280" cy="41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Users\НатальяВалентиновна\Desktop\business-team-laughing-discus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76872"/>
            <a:ext cx="2198018" cy="1465345"/>
          </a:xfrm>
          <a:prstGeom prst="rect">
            <a:avLst/>
          </a:prstGeom>
          <a:noFill/>
        </p:spPr>
      </p:pic>
      <p:pic>
        <p:nvPicPr>
          <p:cNvPr id="1028" name="Picture 4" descr="C:\Users\НатальяВалентиновна\Desktop\surve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157192"/>
            <a:ext cx="1722215" cy="1488500"/>
          </a:xfrm>
          <a:prstGeom prst="rect">
            <a:avLst/>
          </a:prstGeom>
          <a:noFill/>
        </p:spPr>
      </p:pic>
      <p:pic>
        <p:nvPicPr>
          <p:cNvPr id="1029" name="Picture 5" descr="C:\Users\НатальяВалентиновна\Desktop\1303874026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20888"/>
            <a:ext cx="2058466" cy="1368152"/>
          </a:xfrm>
          <a:prstGeom prst="rect">
            <a:avLst/>
          </a:prstGeom>
          <a:noFill/>
        </p:spPr>
      </p:pic>
      <p:pic>
        <p:nvPicPr>
          <p:cNvPr id="7" name="Picture 4" descr="D:\Гимназия\lal applicatio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en-US" sz="3200" b="1" i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3675" y="2168525"/>
            <a:ext cx="6248400" cy="990600"/>
            <a:chOff x="720" y="1392"/>
            <a:chExt cx="4058" cy="480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78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7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35075" y="1939925"/>
            <a:ext cx="611188" cy="608013"/>
            <a:chOff x="579" y="1386"/>
            <a:chExt cx="385" cy="383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83" name="Oval 1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4" name="Oval 1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5" name="Oval 1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86" name="Oval 1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887" name="Text Box 15"/>
          <p:cNvSpPr txBox="1">
            <a:spLocks noChangeArrowheads="1"/>
          </p:cNvSpPr>
          <p:nvPr/>
        </p:nvSpPr>
        <p:spPr bwMode="gray">
          <a:xfrm>
            <a:off x="1343025" y="20097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500166" y="3429000"/>
            <a:ext cx="6248400" cy="990600"/>
            <a:chOff x="720" y="1392"/>
            <a:chExt cx="4058" cy="480"/>
          </a:xfrm>
        </p:grpSpPr>
        <p:sp>
          <p:nvSpPr>
            <p:cNvPr id="79889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891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892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235075" y="3184525"/>
            <a:ext cx="611188" cy="608013"/>
            <a:chOff x="579" y="1386"/>
            <a:chExt cx="385" cy="383"/>
          </a:xfrm>
        </p:grpSpPr>
        <p:sp>
          <p:nvSpPr>
            <p:cNvPr id="79894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896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7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8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9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00" name="Text Box 28"/>
          <p:cNvSpPr txBox="1">
            <a:spLocks noChangeArrowheads="1"/>
          </p:cNvSpPr>
          <p:nvPr/>
        </p:nvSpPr>
        <p:spPr bwMode="gray">
          <a:xfrm>
            <a:off x="1343025" y="32543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428728" y="4786322"/>
            <a:ext cx="6248400" cy="990600"/>
            <a:chOff x="720" y="1392"/>
            <a:chExt cx="4058" cy="480"/>
          </a:xfrm>
        </p:grpSpPr>
        <p:sp>
          <p:nvSpPr>
            <p:cNvPr id="79902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9904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905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1235075" y="4495800"/>
            <a:ext cx="611188" cy="608013"/>
            <a:chOff x="579" y="1386"/>
            <a:chExt cx="385" cy="383"/>
          </a:xfrm>
        </p:grpSpPr>
        <p:sp>
          <p:nvSpPr>
            <p:cNvPr id="79907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9909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0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1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12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13" name="Text Box 41"/>
          <p:cNvSpPr txBox="1">
            <a:spLocks noChangeArrowheads="1"/>
          </p:cNvSpPr>
          <p:nvPr/>
        </p:nvSpPr>
        <p:spPr bwMode="gray">
          <a:xfrm>
            <a:off x="1343025" y="45656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white">
          <a:xfrm>
            <a:off x="1905000" y="2346325"/>
            <a:ext cx="563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rgbClr val="FFFF00"/>
                </a:solidFill>
              </a:rPr>
              <a:t>Личностные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white">
          <a:xfrm>
            <a:off x="1905000" y="3629025"/>
            <a:ext cx="563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i="1" dirty="0" err="1" smtClean="0">
                <a:solidFill>
                  <a:srgbClr val="FFFF00"/>
                </a:solidFill>
              </a:rPr>
              <a:t>Метапредметные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white">
          <a:xfrm>
            <a:off x="1905000" y="4922838"/>
            <a:ext cx="5638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rgbClr val="FFFF00"/>
                </a:solidFill>
              </a:rPr>
              <a:t>Предметные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45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/>
      <p:bldP spid="799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pic>
        <p:nvPicPr>
          <p:cNvPr id="5" name="Picture 2" descr="C:\Users\НатальяВалентиновна\Desktop\9b51c379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024" y="1600200"/>
            <a:ext cx="6481951" cy="4525963"/>
          </a:xfrm>
          <a:prstGeom prst="rect">
            <a:avLst/>
          </a:prstGeom>
          <a:noFill/>
        </p:spPr>
      </p:pic>
      <p:pic>
        <p:nvPicPr>
          <p:cNvPr id="6" name="Picture 4" descr="D:\Гимназия\lal applic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8229600" cy="1008112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Изменения  психологического сопровождения работы </a:t>
            </a:r>
            <a:br>
              <a:rPr lang="ru-RU" sz="36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endParaRPr lang="en-US" sz="4400" dirty="0"/>
          </a:p>
        </p:txBody>
      </p:sp>
      <p:pic>
        <p:nvPicPr>
          <p:cNvPr id="1174531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-3118864">
            <a:off x="1345407" y="3628231"/>
            <a:ext cx="3255962" cy="441325"/>
          </a:xfrm>
          <a:prstGeom prst="rect">
            <a:avLst/>
          </a:prstGeom>
          <a:noFill/>
        </p:spPr>
      </p:pic>
      <p:sp>
        <p:nvSpPr>
          <p:cNvPr id="1174532" name="Freeform 4"/>
          <p:cNvSpPr>
            <a:spLocks/>
          </p:cNvSpPr>
          <p:nvPr/>
        </p:nvSpPr>
        <p:spPr bwMode="gray">
          <a:xfrm>
            <a:off x="1887538" y="285908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33" name="Freeform 5"/>
          <p:cNvSpPr>
            <a:spLocks/>
          </p:cNvSpPr>
          <p:nvPr/>
        </p:nvSpPr>
        <p:spPr bwMode="gray">
          <a:xfrm flipH="1">
            <a:off x="4979988" y="2905125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02113" y="2854325"/>
            <a:ext cx="625475" cy="2103438"/>
            <a:chOff x="2687" y="1542"/>
            <a:chExt cx="398" cy="1542"/>
          </a:xfrm>
        </p:grpSpPr>
        <p:sp>
          <p:nvSpPr>
            <p:cNvPr id="1174535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74536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74537" name="Freeform 9"/>
          <p:cNvSpPr>
            <a:spLocks/>
          </p:cNvSpPr>
          <p:nvPr/>
        </p:nvSpPr>
        <p:spPr bwMode="gray">
          <a:xfrm>
            <a:off x="2386013" y="3089275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38" name="Freeform 10"/>
          <p:cNvSpPr>
            <a:spLocks/>
          </p:cNvSpPr>
          <p:nvPr/>
        </p:nvSpPr>
        <p:spPr bwMode="gray">
          <a:xfrm flipH="1">
            <a:off x="5995988" y="3205163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39" name="Oval 11"/>
          <p:cNvSpPr>
            <a:spLocks noChangeArrowheads="1"/>
          </p:cNvSpPr>
          <p:nvPr/>
        </p:nvSpPr>
        <p:spPr bwMode="gray">
          <a:xfrm>
            <a:off x="990600" y="425608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40" name="Oval 12"/>
          <p:cNvSpPr>
            <a:spLocks noChangeArrowheads="1"/>
          </p:cNvSpPr>
          <p:nvPr/>
        </p:nvSpPr>
        <p:spPr bwMode="gray">
          <a:xfrm>
            <a:off x="1065213" y="4335463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74541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122363" y="4392613"/>
            <a:ext cx="1492250" cy="1457325"/>
          </a:xfrm>
          <a:prstGeom prst="rect">
            <a:avLst/>
          </a:prstGeom>
          <a:noFill/>
        </p:spPr>
      </p:pic>
      <p:sp>
        <p:nvSpPr>
          <p:cNvPr id="1174542" name="Oval 14"/>
          <p:cNvSpPr>
            <a:spLocks noChangeArrowheads="1"/>
          </p:cNvSpPr>
          <p:nvPr/>
        </p:nvSpPr>
        <p:spPr bwMode="gray">
          <a:xfrm>
            <a:off x="1122363" y="4392613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43" name="Freeform 15"/>
          <p:cNvSpPr>
            <a:spLocks/>
          </p:cNvSpPr>
          <p:nvPr/>
        </p:nvSpPr>
        <p:spPr bwMode="gray">
          <a:xfrm>
            <a:off x="1274763" y="4421188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4544" name="Oval 16"/>
          <p:cNvSpPr>
            <a:spLocks noChangeArrowheads="1"/>
          </p:cNvSpPr>
          <p:nvPr/>
        </p:nvSpPr>
        <p:spPr bwMode="gray">
          <a:xfrm>
            <a:off x="6083300" y="4256088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45" name="Oval 17"/>
          <p:cNvSpPr>
            <a:spLocks noChangeArrowheads="1"/>
          </p:cNvSpPr>
          <p:nvPr/>
        </p:nvSpPr>
        <p:spPr bwMode="gray">
          <a:xfrm>
            <a:off x="6156325" y="4335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74546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215063" y="4392613"/>
            <a:ext cx="1490662" cy="1457325"/>
          </a:xfrm>
          <a:prstGeom prst="rect">
            <a:avLst/>
          </a:prstGeom>
          <a:noFill/>
        </p:spPr>
      </p:pic>
      <p:sp>
        <p:nvSpPr>
          <p:cNvPr id="1174547" name="Oval 19"/>
          <p:cNvSpPr>
            <a:spLocks noChangeArrowheads="1"/>
          </p:cNvSpPr>
          <p:nvPr/>
        </p:nvSpPr>
        <p:spPr bwMode="gray">
          <a:xfrm>
            <a:off x="6215063" y="4392613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48" name="Freeform 20"/>
          <p:cNvSpPr>
            <a:spLocks/>
          </p:cNvSpPr>
          <p:nvPr/>
        </p:nvSpPr>
        <p:spPr bwMode="gray">
          <a:xfrm>
            <a:off x="6367463" y="4421188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174551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52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53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54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174556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57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58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59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74560" name="Oval 32"/>
          <p:cNvSpPr>
            <a:spLocks noChangeArrowheads="1"/>
          </p:cNvSpPr>
          <p:nvPr/>
        </p:nvSpPr>
        <p:spPr bwMode="gray">
          <a:xfrm>
            <a:off x="3347864" y="4256088"/>
            <a:ext cx="2376263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61" name="Oval 33"/>
          <p:cNvSpPr>
            <a:spLocks noChangeArrowheads="1"/>
          </p:cNvSpPr>
          <p:nvPr/>
        </p:nvSpPr>
        <p:spPr bwMode="gray">
          <a:xfrm>
            <a:off x="3684588" y="4335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74562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743325" y="4392613"/>
            <a:ext cx="1490663" cy="1457325"/>
          </a:xfrm>
          <a:prstGeom prst="rect">
            <a:avLst/>
          </a:prstGeom>
          <a:noFill/>
        </p:spPr>
      </p:pic>
      <p:sp>
        <p:nvSpPr>
          <p:cNvPr id="1174563" name="Oval 35"/>
          <p:cNvSpPr>
            <a:spLocks noChangeArrowheads="1"/>
          </p:cNvSpPr>
          <p:nvPr/>
        </p:nvSpPr>
        <p:spPr bwMode="gray">
          <a:xfrm>
            <a:off x="3563888" y="4392613"/>
            <a:ext cx="1872207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74564" name="Freeform 36"/>
          <p:cNvSpPr>
            <a:spLocks/>
          </p:cNvSpPr>
          <p:nvPr/>
        </p:nvSpPr>
        <p:spPr bwMode="gray">
          <a:xfrm>
            <a:off x="3895725" y="4421188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174567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68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69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70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174572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73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74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75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1174576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4368007" y="3628231"/>
            <a:ext cx="3255962" cy="441325"/>
          </a:xfrm>
          <a:prstGeom prst="rect">
            <a:avLst/>
          </a:prstGeom>
          <a:noFill/>
        </p:spPr>
      </p:pic>
      <p:sp>
        <p:nvSpPr>
          <p:cNvPr id="1174577" name="Rectangle 49"/>
          <p:cNvSpPr>
            <a:spLocks noChangeArrowheads="1"/>
          </p:cNvSpPr>
          <p:nvPr/>
        </p:nvSpPr>
        <p:spPr bwMode="black">
          <a:xfrm>
            <a:off x="3546696" y="4945063"/>
            <a:ext cx="195059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C1C1C"/>
                </a:solidFill>
                <a:latin typeface="Arial" pitchFamily="34" charset="0"/>
              </a:rPr>
              <a:t>Метапредметные</a:t>
            </a:r>
            <a:endParaRPr lang="en-US" sz="1600" b="1" dirty="0">
              <a:solidFill>
                <a:srgbClr val="1C1C1C"/>
              </a:solidFill>
              <a:latin typeface="Arial" pitchFamily="34" charset="0"/>
            </a:endParaRPr>
          </a:p>
        </p:txBody>
      </p:sp>
      <p:sp>
        <p:nvSpPr>
          <p:cNvPr id="1174578" name="Rectangle 50"/>
          <p:cNvSpPr>
            <a:spLocks noChangeArrowheads="1"/>
          </p:cNvSpPr>
          <p:nvPr/>
        </p:nvSpPr>
        <p:spPr bwMode="black">
          <a:xfrm>
            <a:off x="1150671" y="4945063"/>
            <a:ext cx="144674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C1C1C"/>
                </a:solidFill>
                <a:latin typeface="Arial" pitchFamily="34" charset="0"/>
              </a:rPr>
              <a:t>Личностные</a:t>
            </a:r>
            <a:endParaRPr lang="en-US" sz="1600" b="1" dirty="0">
              <a:solidFill>
                <a:srgbClr val="1C1C1C"/>
              </a:solidFill>
              <a:latin typeface="Arial" pitchFamily="34" charset="0"/>
            </a:endParaRPr>
          </a:p>
        </p:txBody>
      </p:sp>
      <p:sp>
        <p:nvSpPr>
          <p:cNvPr id="1174579" name="Rectangle 51"/>
          <p:cNvSpPr>
            <a:spLocks noChangeArrowheads="1"/>
          </p:cNvSpPr>
          <p:nvPr/>
        </p:nvSpPr>
        <p:spPr bwMode="black">
          <a:xfrm>
            <a:off x="6259894" y="4945063"/>
            <a:ext cx="1477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C1C1C"/>
                </a:solidFill>
                <a:latin typeface="Arial" pitchFamily="34" charset="0"/>
              </a:rPr>
              <a:t>Предметные</a:t>
            </a:r>
            <a:endParaRPr lang="en-US" sz="1600" b="1" dirty="0">
              <a:solidFill>
                <a:srgbClr val="1C1C1C"/>
              </a:solidFill>
              <a:latin typeface="Arial" pitchFamily="34" charset="0"/>
            </a:endParaRP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174583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84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85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86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174588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89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90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4591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63" name="Picture 4" descr="D:\Гимназия\lal applica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326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Создание оптимальных условий для 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объединения усилий педагогического коллектива и родителей по достижению образовательных результатов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0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1.Приобщение родителей к духовно-нравственным и социокультурным ценностям нашего отечества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2. Формирование активной педагогической позиции родителей.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3. Развитие единого контекста воспитания в семье и в гимназии.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632"/>
            <a:ext cx="1259631" cy="1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</TotalTime>
  <Words>115</Words>
  <Application>Microsoft Office PowerPoint</Application>
  <PresentationFormat>Экран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Система работы с родителями в условиях реализации ФГОС</vt:lpstr>
      <vt:lpstr>Мир меняется…</vt:lpstr>
      <vt:lpstr>Слайд 3</vt:lpstr>
      <vt:lpstr>  Какие новые качества и способности  нужны человеку изменяющего мира? </vt:lpstr>
      <vt:lpstr>Успешен в 21 веке</vt:lpstr>
      <vt:lpstr>Образовательные результаты</vt:lpstr>
      <vt:lpstr>Проблема</vt:lpstr>
      <vt:lpstr>   Изменения  психологического сопровождения работы  с родителями </vt:lpstr>
      <vt:lpstr>Цель: Создание оптимальных условий для  объединения усилий педагогического коллектива и родителей по достижению образовательных результатов </vt:lpstr>
      <vt:lpstr>Тематика родительского клуба  для 1 класса</vt:lpstr>
      <vt:lpstr>Тетрадь для  родителей «Я - родитель!»</vt:lpstr>
      <vt:lpstr>Слайд 12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«Ценностные ориентиры педагога в условиях введения ФГОС»</dc:title>
  <dc:creator>www.PHILka.RU</dc:creator>
  <cp:lastModifiedBy>Нина Александровна</cp:lastModifiedBy>
  <cp:revision>182</cp:revision>
  <dcterms:created xsi:type="dcterms:W3CDTF">2013-04-13T11:11:24Z</dcterms:created>
  <dcterms:modified xsi:type="dcterms:W3CDTF">2015-12-11T10:35:36Z</dcterms:modified>
</cp:coreProperties>
</file>